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25"/>
  </p:notesMasterIdLst>
  <p:sldIdLst>
    <p:sldId id="256" r:id="rId3"/>
    <p:sldId id="257" r:id="rId4"/>
    <p:sldId id="313" r:id="rId5"/>
    <p:sldId id="316" r:id="rId6"/>
    <p:sldId id="260" r:id="rId7"/>
    <p:sldId id="275" r:id="rId8"/>
    <p:sldId id="270" r:id="rId9"/>
    <p:sldId id="314" r:id="rId10"/>
    <p:sldId id="315" r:id="rId11"/>
    <p:sldId id="261" r:id="rId12"/>
    <p:sldId id="271" r:id="rId13"/>
    <p:sldId id="262" r:id="rId14"/>
    <p:sldId id="263" r:id="rId15"/>
    <p:sldId id="307" r:id="rId16"/>
    <p:sldId id="277" r:id="rId17"/>
    <p:sldId id="265" r:id="rId18"/>
    <p:sldId id="276" r:id="rId19"/>
    <p:sldId id="310" r:id="rId20"/>
    <p:sldId id="309" r:id="rId21"/>
    <p:sldId id="267" r:id="rId22"/>
    <p:sldId id="264" r:id="rId23"/>
    <p:sldId id="31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12FA7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8" autoAdjust="0"/>
    <p:restoredTop sz="79859" autoAdjust="0"/>
  </p:normalViewPr>
  <p:slideViewPr>
    <p:cSldViewPr snapToGrid="0">
      <p:cViewPr varScale="1">
        <p:scale>
          <a:sx n="129" d="100"/>
          <a:sy n="129" d="100"/>
        </p:scale>
        <p:origin x="10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806A0-D923-4C87-BD2C-5B4BA2D5013B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C3ACE-4057-48C1-B9D3-105105066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1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1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1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5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7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00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Sig组的邮件地址</a:t>
            </a:r>
            <a:endParaRPr lang="en-US" dirty="0"/>
          </a:p>
          <a:p>
            <a:r>
              <a:rPr lang="en-US" dirty="0" err="1"/>
              <a:t>Kernel组邮件列表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3ACE-4057-48C1-B9D3-1051050668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4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3156A-83B2-4D6D-885D-9E823E73D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7ED928-BD3C-4948-9DFB-A32C3934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DC563-F261-4E73-A074-8029F344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27090-6038-4BE5-A408-EEB1A873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8BF39-8BF8-4129-95D2-F4252CFD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04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D3C38-69FB-49B9-9876-B148EE0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1B1B31-E213-462D-ADF2-DA2E86C24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02AD2-D174-4D14-92FB-4D7B0C25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90406-145B-4F4B-B84A-09ABA401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72289-844E-4AB9-A69F-539E0489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1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8C9EC6-38D6-4FEC-B2E0-9BBBD9BC0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B65042-B0F5-49A9-80B9-6810670CD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364E2-C089-4303-8105-3D009D79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5AEC-6331-488F-9032-DA1856E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C7775-0FC7-4164-A3DC-A1D5314C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411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21F99F-5E16-4761-AD76-30D91D4B5D29}"/>
              </a:ext>
            </a:extLst>
          </p:cNvPr>
          <p:cNvSpPr/>
          <p:nvPr userDrawn="1"/>
        </p:nvSpPr>
        <p:spPr>
          <a:xfrm>
            <a:off x="0" y="-48269"/>
            <a:ext cx="12192000" cy="702945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B74B50-2495-40B2-B3F0-270338A0B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84038" y="-123182"/>
            <a:ext cx="978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34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57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4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69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E5D36-F0EB-4D7D-BFF5-8B6E7805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F2432-E726-4DEA-BD78-8A8196D1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6E0D-9DDF-4C7C-A8AB-AD372961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B6BC7-6322-4F93-9074-534A0B14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BA118-18FC-40B0-888B-C7C4ECD7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8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DCA8B-0637-414B-A30E-A86FF375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192CF-8B2F-42A8-B431-960BAC6E9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66C30-E79A-44F4-9806-D606C1E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DEA2F-D373-425B-82ED-8E86A3F2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16751-89A9-49CA-A19B-4AE214BF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BFF0-A82E-48B6-88A5-EEE7C42B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2A950-CF78-4453-BBEE-1C077DEB4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ECD138-3DDB-46EE-A124-4DE60A4CA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B2A00-1984-4637-AED8-60BC35CF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2C0C9-7ADB-4DA0-9B70-508E65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6DA2E-2816-4957-B2AB-C70C8318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AC97E-793E-4895-8057-C80E6A37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D8D92D-9D2D-4901-9813-78A46E19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D24510-611F-4DB6-97D4-46FD17CE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9D73FB-DAED-4376-ADE6-5D16290D7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6F1EA3-81A7-4CF6-BDA4-65BEF71B9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079622-178A-4E69-8680-BBF341BF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0FAB16-EC69-4A42-A984-54528025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B39472-C6A2-49F7-8D95-EA500FE4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8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75DB1-B390-4425-99F5-12C829AD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24361F-1ED4-41CF-9C2C-63320046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B8A8A9-2A3A-4271-8C74-6CD73FA7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D6076E-B695-45DF-9C46-C7CEA19C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7EB826-1441-4AA5-B241-8DA38F5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252BA9-2216-4213-A13E-B6467C52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E91A9D-551B-44AC-89B7-8842B202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5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48C86-596A-430C-9140-70379A40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9BA85A-DB42-421A-8410-FBDCC03BB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341B05-5E11-46E4-A8A8-9612ADF45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2DAF2-3CCC-47B5-A358-D1FA1430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B67E6E-176A-49AE-A83C-DD794F7F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AEC3A7-3B04-4ABF-9A9E-473420E6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47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BD60F-69DB-48C3-B530-C36A989D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F7B4B8-2BBA-48DE-BADE-D5842024C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211CA3-207D-4DA5-9F4F-A44B23942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61679-F8B2-485A-AE08-317ABD10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25E49B-8104-4D83-A9DE-206FF9AD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45D2D4-BA70-4553-8BA9-E33C02C7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7D1339-5E43-4D53-85C7-DC5D8320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60ADB-1EBF-48DF-A725-AB376E67A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2D6D0-17FC-46B9-AB44-2A319D7FC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91F6C-004A-490C-A927-13B130F9A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6FDBB-F99E-4D93-A267-B3441FD3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469D5-89ED-41BB-A2ED-EACD02808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0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arxiv.org/abs/2310.12554" TargetMode="Externa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5249"/>
            <a:ext cx="9144000" cy="1376363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GMEM</a:t>
            </a:r>
            <a:r>
              <a:rPr kumimoji="1" lang="zh-CN" altLang="en-US" sz="3600" dirty="0"/>
              <a:t>：面向领域加速器的通用内存管理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4054127"/>
            <a:ext cx="9144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华为操作系统技术专家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朱维希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2023.10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5DCAA-3545-40D1-B2FE-62ED46B5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89" y="7660"/>
            <a:ext cx="10515600" cy="1011382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Why not Linux HMM?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BF0F8-8D0E-4486-9E5C-60868BD4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83" y="1139869"/>
            <a:ext cx="10626437" cy="958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TL;DR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HMM helps driver-Linux mm collaboration but cannot prevent reinventing one.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50D43A-1AF4-4340-A16B-BCC05CDEBF1D}"/>
              </a:ext>
            </a:extLst>
          </p:cNvPr>
          <p:cNvSpPr/>
          <p:nvPr/>
        </p:nvSpPr>
        <p:spPr>
          <a:xfrm>
            <a:off x="1096863" y="3172553"/>
            <a:ext cx="2484540" cy="3525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mmap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madvise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E1281D-9763-4435-95F1-75ADCBC7B61B}"/>
              </a:ext>
            </a:extLst>
          </p:cNvPr>
          <p:cNvSpPr/>
          <p:nvPr/>
        </p:nvSpPr>
        <p:spPr>
          <a:xfrm>
            <a:off x="1096862" y="3781708"/>
            <a:ext cx="2484540" cy="16632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MM</a:t>
            </a:r>
          </a:p>
          <a:p>
            <a:pPr algn="ctr"/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132AA9-5714-45EA-9236-7167A3354250}"/>
              </a:ext>
            </a:extLst>
          </p:cNvPr>
          <p:cNvSpPr/>
          <p:nvPr/>
        </p:nvSpPr>
        <p:spPr>
          <a:xfrm>
            <a:off x="1096862" y="2408824"/>
            <a:ext cx="2484539" cy="5360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BD8A8B-77AE-492A-89F0-8E5FEB7270E1}"/>
              </a:ext>
            </a:extLst>
          </p:cNvPr>
          <p:cNvSpPr/>
          <p:nvPr/>
        </p:nvSpPr>
        <p:spPr>
          <a:xfrm>
            <a:off x="1280896" y="5739398"/>
            <a:ext cx="887836" cy="5162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x86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870080-3C18-4054-8A03-3203CC156F1D}"/>
              </a:ext>
            </a:extLst>
          </p:cNvPr>
          <p:cNvSpPr/>
          <p:nvPr/>
        </p:nvSpPr>
        <p:spPr>
          <a:xfrm>
            <a:off x="2525786" y="5748084"/>
            <a:ext cx="887836" cy="5162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65281A-6025-4B7F-BF42-6A9531D714EB}"/>
              </a:ext>
            </a:extLst>
          </p:cNvPr>
          <p:cNvSpPr/>
          <p:nvPr/>
        </p:nvSpPr>
        <p:spPr>
          <a:xfrm>
            <a:off x="1280896" y="4560827"/>
            <a:ext cx="2143739" cy="74930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4-layer page walk functions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C16301A-7F1C-455C-A470-DB81FED6D0A7}"/>
              </a:ext>
            </a:extLst>
          </p:cNvPr>
          <p:cNvCxnSpPr>
            <a:cxnSpLocks/>
          </p:cNvCxnSpPr>
          <p:nvPr/>
        </p:nvCxnSpPr>
        <p:spPr>
          <a:xfrm>
            <a:off x="4027714" y="4632619"/>
            <a:ext cx="41880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872C2C1-C4D0-4894-A217-F0BB06BDADAA}"/>
              </a:ext>
            </a:extLst>
          </p:cNvPr>
          <p:cNvSpPr/>
          <p:nvPr/>
        </p:nvSpPr>
        <p:spPr>
          <a:xfrm>
            <a:off x="8625435" y="3990170"/>
            <a:ext cx="2934485" cy="13313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your own accelerator’s MM!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643664-F10A-41E7-88D2-508348AB3970}"/>
              </a:ext>
            </a:extLst>
          </p:cNvPr>
          <p:cNvSpPr txBox="1"/>
          <p:nvPr/>
        </p:nvSpPr>
        <p:spPr>
          <a:xfrm>
            <a:off x="3938456" y="5272457"/>
            <a:ext cx="5122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handle_mm_fault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a better version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get_user_pages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CA719D9-0FB8-490D-93FC-4ECED67A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9422D2-520F-4319-8A4C-54BC862F5713}"/>
              </a:ext>
            </a:extLst>
          </p:cNvPr>
          <p:cNvSpPr txBox="1"/>
          <p:nvPr/>
        </p:nvSpPr>
        <p:spPr>
          <a:xfrm>
            <a:off x="4027714" y="3775783"/>
            <a:ext cx="3932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MMU notifiers: triggered by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Linux MM events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A359914-5424-4B45-A8B8-B02D776EEB5A}"/>
              </a:ext>
            </a:extLst>
          </p:cNvPr>
          <p:cNvCxnSpPr>
            <a:cxnSpLocks/>
          </p:cNvCxnSpPr>
          <p:nvPr/>
        </p:nvCxnSpPr>
        <p:spPr>
          <a:xfrm flipH="1">
            <a:off x="4027714" y="5050971"/>
            <a:ext cx="41880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2">
            <a:extLst>
              <a:ext uri="{FF2B5EF4-FFF2-40B4-BE49-F238E27FC236}">
                <a16:creationId xmlns:a16="http://schemas.microsoft.com/office/drawing/2014/main" id="{1964332E-2962-D7D2-807B-D29ACFC1B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49F52-84BE-4860-9889-719477A5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9" y="37074"/>
            <a:ext cx="10515600" cy="895006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Or just cache-coherent bus?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A8F73-F94A-43AB-A1F9-8E0CCDA5F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21" y="3606625"/>
            <a:ext cx="11059886" cy="246303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GMEM makes the OS aware of accelerator nodes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 by default is preferably faulted on HBM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Provides memory hints for user’s proactive prefetch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Remote access / fault driven migration?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F62097-F369-4645-9578-2608238B24DB}"/>
              </a:ext>
            </a:extLst>
          </p:cNvPr>
          <p:cNvSpPr/>
          <p:nvPr/>
        </p:nvSpPr>
        <p:spPr bwMode="auto">
          <a:xfrm>
            <a:off x="820890" y="2298877"/>
            <a:ext cx="1512168" cy="432048"/>
          </a:xfrm>
          <a:prstGeom prst="round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DDR</a:t>
            </a:r>
            <a:endParaRPr lang="zh-CN" altLang="en-US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61B1C7-482A-4E27-9B59-E0105FA6F245}"/>
              </a:ext>
            </a:extLst>
          </p:cNvPr>
          <p:cNvSpPr/>
          <p:nvPr/>
        </p:nvSpPr>
        <p:spPr bwMode="auto">
          <a:xfrm>
            <a:off x="4921289" y="2298877"/>
            <a:ext cx="1512168" cy="43204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HBM</a:t>
            </a:r>
            <a:endParaRPr lang="zh-CN" altLang="en-US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662C8F0-982D-4FE5-B758-573620FE8FDD}"/>
              </a:ext>
            </a:extLst>
          </p:cNvPr>
          <p:cNvSpPr/>
          <p:nvPr/>
        </p:nvSpPr>
        <p:spPr bwMode="auto">
          <a:xfrm>
            <a:off x="820890" y="1660126"/>
            <a:ext cx="1512168" cy="432048"/>
          </a:xfrm>
          <a:prstGeom prst="round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CPU</a:t>
            </a:r>
            <a:endParaRPr lang="zh-CN" altLang="en-US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CF0194-149F-4ADF-9D7C-8B1423077DCE}"/>
              </a:ext>
            </a:extLst>
          </p:cNvPr>
          <p:cNvSpPr/>
          <p:nvPr/>
        </p:nvSpPr>
        <p:spPr bwMode="auto">
          <a:xfrm>
            <a:off x="4921289" y="1660126"/>
            <a:ext cx="1512168" cy="43204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Accelerator</a:t>
            </a:r>
            <a:endParaRPr lang="zh-CN" altLang="en-US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DDCA108-3295-43AC-9A11-8AEE9C6FC0F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>
            <a:off x="2333058" y="2514901"/>
            <a:ext cx="258823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A001D3-E35A-4D75-BAB7-D8798E64346B}"/>
              </a:ext>
            </a:extLst>
          </p:cNvPr>
          <p:cNvSpPr txBox="1"/>
          <p:nvPr/>
        </p:nvSpPr>
        <p:spPr>
          <a:xfrm>
            <a:off x="2832525" y="208838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CXL/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NVLink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CB0E03-176D-43F4-A752-15067AC33465}"/>
              </a:ext>
            </a:extLst>
          </p:cNvPr>
          <p:cNvSpPr txBox="1"/>
          <p:nvPr/>
        </p:nvSpPr>
        <p:spPr>
          <a:xfrm>
            <a:off x="7157129" y="1419222"/>
            <a:ext cx="4532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IBM P9-Volta bug: </a:t>
            </a:r>
          </a:p>
          <a:p>
            <a:pPr lvl="1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OS falsely populates DDR pages when handling GPU page faults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3AE2E9-C713-4B0B-9385-746F06F2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2">
            <a:extLst>
              <a:ext uri="{FF2B5EF4-FFF2-40B4-BE49-F238E27FC236}">
                <a16:creationId xmlns:a16="http://schemas.microsoft.com/office/drawing/2014/main" id="{180365BA-6203-18B1-9ECC-D82D322A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5EEF8-9EAD-4A16-A544-5CE6DA5A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3" y="1"/>
            <a:ext cx="10515600" cy="1074724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GMEM implementation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7A2DF-45D9-48C6-9F6A-FDB4BEF7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21" y="153986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Unified virtual address space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mm_struct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points to CPU, accelerator page table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Per-process logical page table for mapping coherence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GMEM maintains a coherent view of memory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Invoking MMU functions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Accelerator-specific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FE93E1-D23A-4ED4-94DA-1E6C7388DFF3}"/>
              </a:ext>
            </a:extLst>
          </p:cNvPr>
          <p:cNvSpPr/>
          <p:nvPr/>
        </p:nvSpPr>
        <p:spPr>
          <a:xfrm>
            <a:off x="5135459" y="4386195"/>
            <a:ext cx="19210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VMA management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3EC19D-F8D2-420A-96CA-037B8F536705}"/>
              </a:ext>
            </a:extLst>
          </p:cNvPr>
          <p:cNvSpPr/>
          <p:nvPr/>
        </p:nvSpPr>
        <p:spPr>
          <a:xfrm>
            <a:off x="5135460" y="3549376"/>
            <a:ext cx="19210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 struct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57CC8-6948-44DE-8E0B-A78B87CF7FA7}"/>
              </a:ext>
            </a:extLst>
          </p:cNvPr>
          <p:cNvSpPr/>
          <p:nvPr/>
        </p:nvSpPr>
        <p:spPr>
          <a:xfrm>
            <a:off x="5135459" y="5223014"/>
            <a:ext cx="19210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page table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66F459-6160-4E1B-BAD8-43407AFD9CCC}"/>
              </a:ext>
            </a:extLst>
          </p:cNvPr>
          <p:cNvSpPr/>
          <p:nvPr/>
        </p:nvSpPr>
        <p:spPr>
          <a:xfrm>
            <a:off x="5135459" y="6059833"/>
            <a:ext cx="19210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Buddy allocator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348190-095C-4CE6-B109-4BB8B335A90F}"/>
              </a:ext>
            </a:extLst>
          </p:cNvPr>
          <p:cNvSpPr/>
          <p:nvPr/>
        </p:nvSpPr>
        <p:spPr>
          <a:xfrm>
            <a:off x="8047838" y="3985604"/>
            <a:ext cx="14257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Accelerator #1 attached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33221DDB-978C-4A99-9D3B-46BE1ADB32BE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056539" y="3838796"/>
            <a:ext cx="991299" cy="43622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EB0FA3-BFD7-47E7-AE2D-165D020A86B7}"/>
              </a:ext>
            </a:extLst>
          </p:cNvPr>
          <p:cNvSpPr/>
          <p:nvPr/>
        </p:nvSpPr>
        <p:spPr>
          <a:xfrm>
            <a:off x="10213374" y="3985604"/>
            <a:ext cx="14257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Accelerator #2 attached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B94DB7-D9F8-4C94-A53E-06880F1348CD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9473617" y="4275024"/>
            <a:ext cx="7397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ACA3495-577F-4B31-B61F-792B0541C5D8}"/>
              </a:ext>
            </a:extLst>
          </p:cNvPr>
          <p:cNvSpPr/>
          <p:nvPr/>
        </p:nvSpPr>
        <p:spPr>
          <a:xfrm>
            <a:off x="7696198" y="5223014"/>
            <a:ext cx="14257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page table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BD1B5DE-7C0F-40DB-B7A0-7AEE5F730DFD}"/>
              </a:ext>
            </a:extLst>
          </p:cNvPr>
          <p:cNvCxnSpPr>
            <a:stCxn id="6" idx="3"/>
            <a:endCxn id="18" idx="1"/>
          </p:cNvCxnSpPr>
          <p:nvPr/>
        </p:nvCxnSpPr>
        <p:spPr>
          <a:xfrm>
            <a:off x="7056538" y="5512434"/>
            <a:ext cx="6396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B785C27-D100-4135-8144-293571CC7DFC}"/>
              </a:ext>
            </a:extLst>
          </p:cNvPr>
          <p:cNvSpPr/>
          <p:nvPr/>
        </p:nvSpPr>
        <p:spPr>
          <a:xfrm>
            <a:off x="9442856" y="4761307"/>
            <a:ext cx="1129020" cy="5788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MMU functions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40C669-EE56-4BD2-A3B8-3999F066B6D5}"/>
              </a:ext>
            </a:extLst>
          </p:cNvPr>
          <p:cNvSpPr/>
          <p:nvPr/>
        </p:nvSpPr>
        <p:spPr>
          <a:xfrm>
            <a:off x="10985034" y="4761307"/>
            <a:ext cx="1129020" cy="5788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MMU functions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A85332-9FB1-4C45-AB0F-F10FC6F4DED9}"/>
              </a:ext>
            </a:extLst>
          </p:cNvPr>
          <p:cNvCxnSpPr>
            <a:cxnSpLocks/>
            <a:stCxn id="10" idx="2"/>
            <a:endCxn id="24" idx="1"/>
          </p:cNvCxnSpPr>
          <p:nvPr/>
        </p:nvCxnSpPr>
        <p:spPr>
          <a:xfrm rot="16200000" flipH="1">
            <a:off x="8858652" y="4466520"/>
            <a:ext cx="486280" cy="68212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2564AF91-2A71-4495-892F-3DCCCD311B3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11139473" y="4351235"/>
            <a:ext cx="196863" cy="62328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67054B44-31CE-4528-B637-564CDC0DB654}"/>
              </a:ext>
            </a:extLst>
          </p:cNvPr>
          <p:cNvCxnSpPr>
            <a:cxnSpLocks/>
            <a:stCxn id="38" idx="0"/>
            <a:endCxn id="24" idx="2"/>
          </p:cNvCxnSpPr>
          <p:nvPr/>
        </p:nvCxnSpPr>
        <p:spPr>
          <a:xfrm rot="5400000" flipH="1" flipV="1">
            <a:off x="9406630" y="5544848"/>
            <a:ext cx="805442" cy="39602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BD23C271-1F8E-44C5-9A00-9F61BA5556F2}"/>
              </a:ext>
            </a:extLst>
          </p:cNvPr>
          <p:cNvCxnSpPr>
            <a:cxnSpLocks/>
            <a:stCxn id="38" idx="3"/>
            <a:endCxn id="25" idx="2"/>
          </p:cNvCxnSpPr>
          <p:nvPr/>
        </p:nvCxnSpPr>
        <p:spPr>
          <a:xfrm flipV="1">
            <a:off x="10571876" y="5340141"/>
            <a:ext cx="977668" cy="109486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DCA207B-FD24-4C29-BFC8-EB626E6DFEEB}"/>
              </a:ext>
            </a:extLst>
          </p:cNvPr>
          <p:cNvSpPr/>
          <p:nvPr/>
        </p:nvSpPr>
        <p:spPr>
          <a:xfrm>
            <a:off x="8650797" y="6145583"/>
            <a:ext cx="1921079" cy="5788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GMEM mapping coherence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1DB1D0F-F9E4-4B16-8D7B-791809101078}"/>
              </a:ext>
            </a:extLst>
          </p:cNvPr>
          <p:cNvCxnSpPr>
            <a:cxnSpLocks/>
            <a:stCxn id="38" idx="1"/>
            <a:endCxn id="18" idx="2"/>
          </p:cNvCxnSpPr>
          <p:nvPr/>
        </p:nvCxnSpPr>
        <p:spPr>
          <a:xfrm rot="10800000">
            <a:off x="8409089" y="5801855"/>
            <a:ext cx="241709" cy="63314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A173063-12B9-42D9-9767-66DF9395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930A8A3B-CE41-6E60-98E2-EB864D3CB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6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14A4A-06BD-4C05-939A-A7C98AC5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38614"/>
            <a:ext cx="10515600" cy="111131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Key features of GMEM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9A051-2586-4FB5-86A7-56E0A25B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1577468"/>
            <a:ext cx="10515600" cy="477888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Enhanced programmability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CPU and accelerator share virtual pointers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Transparent memory oversubscription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Waive OOM (out-of-memory) issue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Debloat redundant mm code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Waive driver’s mm development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Waive App’s malloc development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User-guided heterogeneous memory hints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Proactive data prefetches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Easy comp/comm overlapping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07E82F-D7CF-492F-9FAF-2A196830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66CC2382-7535-E81E-77B1-BC728FF36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DCBD42-816C-4E8F-9669-B7234F81FBBF}"/>
              </a:ext>
            </a:extLst>
          </p:cNvPr>
          <p:cNvSpPr txBox="1"/>
          <p:nvPr/>
        </p:nvSpPr>
        <p:spPr>
          <a:xfrm>
            <a:off x="2105164" y="2650706"/>
            <a:ext cx="798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GMEM Evaluation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2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09AAF-57D2-4115-AD7E-A13A8D54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15310"/>
            <a:ext cx="10515600" cy="101626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Programmability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FD56A-898B-4850-B86A-C8A5F7E1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61489B81-CBDC-41B1-83CC-DD70CEC669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3047" y="4323084"/>
            <a:ext cx="1513493" cy="16167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BA9939E-65FB-4F2E-80D6-F8565DC118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91240" y="4321826"/>
            <a:ext cx="1523128" cy="15455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DC0BF18-A747-435C-BB0F-FF29BE387CD4}"/>
              </a:ext>
            </a:extLst>
          </p:cNvPr>
          <p:cNvSpPr txBox="1"/>
          <p:nvPr/>
        </p:nvSpPr>
        <p:spPr>
          <a:xfrm>
            <a:off x="7714996" y="3182375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Stream 1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12596-FABC-41CB-AAFD-85FB5E40321C}"/>
              </a:ext>
            </a:extLst>
          </p:cNvPr>
          <p:cNvSpPr txBox="1"/>
          <p:nvPr/>
        </p:nvSpPr>
        <p:spPr>
          <a:xfrm>
            <a:off x="9120397" y="3182375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Stream 2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41ED0E-45EF-43AA-BA52-799207BDBC1B}"/>
              </a:ext>
            </a:extLst>
          </p:cNvPr>
          <p:cNvSpPr txBox="1"/>
          <p:nvPr/>
        </p:nvSpPr>
        <p:spPr>
          <a:xfrm>
            <a:off x="6362443" y="3608036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Matmul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kernel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12F178-0280-4CF4-9459-0F1BB6897E19}"/>
              </a:ext>
            </a:extLst>
          </p:cNvPr>
          <p:cNvSpPr txBox="1"/>
          <p:nvPr/>
        </p:nvSpPr>
        <p:spPr>
          <a:xfrm>
            <a:off x="9647144" y="3784155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Prefetch(A)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298145-FEEC-4D62-8DF7-98902BBB4783}"/>
              </a:ext>
            </a:extLst>
          </p:cNvPr>
          <p:cNvSpPr txBox="1"/>
          <p:nvPr/>
        </p:nvSpPr>
        <p:spPr>
          <a:xfrm>
            <a:off x="9718759" y="4179992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Prefetch(B)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E714CE-A99C-48E0-BCE1-887A68A1E7EB}"/>
              </a:ext>
            </a:extLst>
          </p:cNvPr>
          <p:cNvSpPr txBox="1"/>
          <p:nvPr/>
        </p:nvSpPr>
        <p:spPr>
          <a:xfrm>
            <a:off x="9789394" y="458010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Prefetch(C)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781D741-B89C-46A2-A649-F0D57A68AA20}"/>
              </a:ext>
            </a:extLst>
          </p:cNvPr>
          <p:cNvCxnSpPr/>
          <p:nvPr/>
        </p:nvCxnSpPr>
        <p:spPr>
          <a:xfrm>
            <a:off x="7854698" y="5402400"/>
            <a:ext cx="22921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6FB0954-8FF7-42C8-A6B2-688771EC17E8}"/>
              </a:ext>
            </a:extLst>
          </p:cNvPr>
          <p:cNvSpPr txBox="1"/>
          <p:nvPr/>
        </p:nvSpPr>
        <p:spPr>
          <a:xfrm>
            <a:off x="9379018" y="5376849"/>
            <a:ext cx="260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Synchronize (Barrier)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2EC065-2EA3-44A9-A067-4CDCB5678A2F}"/>
              </a:ext>
            </a:extLst>
          </p:cNvPr>
          <p:cNvSpPr txBox="1"/>
          <p:nvPr/>
        </p:nvSpPr>
        <p:spPr>
          <a:xfrm>
            <a:off x="7063970" y="2569785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Easy comp/comm overlapping: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26D4B1-25A8-75A9-82C6-5CD8DBDC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7472"/>
            <a:ext cx="5131814" cy="5501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B2A9F2-FCFA-4C0B-800A-1B7AC2091D2F}"/>
              </a:ext>
            </a:extLst>
          </p:cNvPr>
          <p:cNvSpPr txBox="1"/>
          <p:nvPr/>
        </p:nvSpPr>
        <p:spPr>
          <a:xfrm>
            <a:off x="6644280" y="5912862"/>
            <a:ext cx="526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*Correctness is guaranteed by GMEM’s concurrent page fault mechanism.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516BD-1068-2A3B-5B08-A6D927857F8C}"/>
              </a:ext>
            </a:extLst>
          </p:cNvPr>
          <p:cNvSpPr txBox="1"/>
          <p:nvPr/>
        </p:nvSpPr>
        <p:spPr>
          <a:xfrm>
            <a:off x="7251247" y="1096508"/>
            <a:ext cx="4648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Malloc pointers are sharable between CPU and accelerators.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E6D0250-D58A-311E-ABFA-AD524B4C1736}"/>
              </a:ext>
            </a:extLst>
          </p:cNvPr>
          <p:cNvSpPr/>
          <p:nvPr/>
        </p:nvSpPr>
        <p:spPr>
          <a:xfrm>
            <a:off x="997526" y="1551709"/>
            <a:ext cx="3616037" cy="915238"/>
          </a:xfrm>
          <a:prstGeom prst="frame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F03814-26BC-3D26-50C3-94454A663FA2}"/>
              </a:ext>
            </a:extLst>
          </p:cNvPr>
          <p:cNvSpPr/>
          <p:nvPr/>
        </p:nvSpPr>
        <p:spPr>
          <a:xfrm rot="20904551">
            <a:off x="4904139" y="1565817"/>
            <a:ext cx="2131752" cy="443345"/>
          </a:xfrm>
          <a:prstGeom prst="rightArrow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2A10929-C7A0-2A83-5893-E8B9FFA054A0}"/>
              </a:ext>
            </a:extLst>
          </p:cNvPr>
          <p:cNvSpPr/>
          <p:nvPr/>
        </p:nvSpPr>
        <p:spPr>
          <a:xfrm rot="20124900">
            <a:off x="4936503" y="4035940"/>
            <a:ext cx="1469765" cy="456246"/>
          </a:xfrm>
          <a:prstGeom prst="rightArrow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12">
            <a:extLst>
              <a:ext uri="{FF2B5EF4-FFF2-40B4-BE49-F238E27FC236}">
                <a16:creationId xmlns:a16="http://schemas.microsoft.com/office/drawing/2014/main" id="{76B242C4-1591-DAC7-7771-A15355BC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9" grpId="0"/>
      <p:bldP spid="15" grpId="0"/>
      <p:bldP spid="16" grpId="0"/>
      <p:bldP spid="17" grpId="0"/>
      <p:bldP spid="21" grpId="0"/>
      <p:bldP spid="22" grpId="0"/>
      <p:bldP spid="12" grpId="0"/>
      <p:bldP spid="13" grpId="0"/>
      <p:bldP spid="18" grpId="0" animBg="1"/>
      <p:bldP spid="19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09AAF-57D2-4115-AD7E-A13A8D54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15309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MM/Malloc basic performance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FD56A-898B-4850-B86A-C8A5F7E1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6712544-E8C3-49AB-A936-6BE06B3A0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793339"/>
              </p:ext>
            </p:extLst>
          </p:nvPr>
        </p:nvGraphicFramePr>
        <p:xfrm>
          <a:off x="2316374" y="3825750"/>
          <a:ext cx="7215553" cy="1757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676">
                  <a:extLst>
                    <a:ext uri="{9D8B030D-6E8A-4147-A177-3AD203B41FA5}">
                      <a16:colId xmlns:a16="http://schemas.microsoft.com/office/drawing/2014/main" val="3887727780"/>
                    </a:ext>
                  </a:extLst>
                </a:gridCol>
                <a:gridCol w="3942877">
                  <a:extLst>
                    <a:ext uri="{9D8B030D-6E8A-4147-A177-3AD203B41FA5}">
                      <a16:colId xmlns:a16="http://schemas.microsoft.com/office/drawing/2014/main" val="1543789908"/>
                    </a:ext>
                  </a:extLst>
                </a:gridCol>
              </a:tblGrid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User-level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Avg. Latency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42223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malloc (GMEM)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300ns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19270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PyTorch’s</a:t>
                      </a:r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“malloc”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1000ns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7708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34F455E-570F-43F3-81EC-FC0E2ACBBA00}"/>
              </a:ext>
            </a:extLst>
          </p:cNvPr>
          <p:cNvSpPr txBox="1"/>
          <p:nvPr/>
        </p:nvSpPr>
        <p:spPr>
          <a:xfrm rot="20008206">
            <a:off x="7864881" y="512284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faster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7E8A9E-4071-422A-A9B7-D3F1FE30568F}"/>
              </a:ext>
            </a:extLst>
          </p:cNvPr>
          <p:cNvSpPr txBox="1"/>
          <p:nvPr/>
        </p:nvSpPr>
        <p:spPr>
          <a:xfrm>
            <a:off x="2105890" y="1886589"/>
            <a:ext cx="8248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Memory-sensitive Apps (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) has &lt;1% perf penalty with GMEM’s refactoring Linux MM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F8226C9C-2A87-BA95-9CBD-DE948C6B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09AAF-57D2-4115-AD7E-A13A8D54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1"/>
            <a:ext cx="10515600" cy="118479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OS code debloating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FD56A-898B-4850-B86A-C8A5F7E1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24644AE-7AFA-4B5F-906B-0BF00AAD4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71057"/>
              </p:ext>
            </p:extLst>
          </p:nvPr>
        </p:nvGraphicFramePr>
        <p:xfrm>
          <a:off x="1102511" y="2548743"/>
          <a:ext cx="9986978" cy="237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5100">
                  <a:extLst>
                    <a:ext uri="{9D8B030D-6E8A-4147-A177-3AD203B41FA5}">
                      <a16:colId xmlns:a16="http://schemas.microsoft.com/office/drawing/2014/main" val="758001205"/>
                    </a:ext>
                  </a:extLst>
                </a:gridCol>
                <a:gridCol w="5481878">
                  <a:extLst>
                    <a:ext uri="{9D8B030D-6E8A-4147-A177-3AD203B41FA5}">
                      <a16:colId xmlns:a16="http://schemas.microsoft.com/office/drawing/2014/main" val="4051062107"/>
                    </a:ext>
                  </a:extLst>
                </a:gridCol>
              </a:tblGrid>
              <a:tr h="6247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 Systems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LoC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63193"/>
                  </a:ext>
                </a:extLst>
              </a:tr>
              <a:tr h="6247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Ascend NPU driver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30,000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337997"/>
                  </a:ext>
                </a:extLst>
              </a:tr>
              <a:tr h="112461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GMEM-based NPU driver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(calling GMEM API) + </a:t>
                      </a:r>
                    </a:p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 (underlying MMU functions)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83814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1D21C96-A9B3-4FC4-9473-E7D06544A74C}"/>
              </a:ext>
            </a:extLst>
          </p:cNvPr>
          <p:cNvSpPr txBox="1"/>
          <p:nvPr/>
        </p:nvSpPr>
        <p:spPr>
          <a:xfrm rot="20699891">
            <a:off x="8489644" y="4678482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less code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D105345E-310A-DEA0-9B5B-299D3218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09AAF-57D2-4115-AD7E-A13A8D54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Memory defragmentation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FD56A-898B-4850-B86A-C8A5F7E1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700BDC-7F17-46F1-89B6-374901ED381F}"/>
              </a:ext>
            </a:extLst>
          </p:cNvPr>
          <p:cNvSpPr txBox="1"/>
          <p:nvPr/>
        </p:nvSpPr>
        <p:spPr>
          <a:xfrm>
            <a:off x="1216403" y="2073068"/>
            <a:ext cx="9759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Protein folding prediction (an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alphafold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variant):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Problem size: 25% larger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inference speed: 20%~40% (due to faster kernel compilation)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D7383-03BF-4337-AB5D-13E5FC7908C8}"/>
              </a:ext>
            </a:extLst>
          </p:cNvPr>
          <p:cNvSpPr txBox="1"/>
          <p:nvPr/>
        </p:nvSpPr>
        <p:spPr>
          <a:xfrm>
            <a:off x="792610" y="5014928"/>
            <a:ext cx="1099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We are applying GMEM to enhance LLM inference throughput, stay tuned!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2F4ED1F1-F20E-7F61-3FE2-D7D69A3F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2">
            <a:extLst>
              <a:ext uri="{FF2B5EF4-FFF2-40B4-BE49-F238E27FC236}">
                <a16:creationId xmlns:a16="http://schemas.microsoft.com/office/drawing/2014/main" id="{2CEABAFA-7DC1-8821-66E5-C47F83CC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709AAF-57D2-4115-AD7E-A13A8D54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1" y="1"/>
            <a:ext cx="10515600" cy="118479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Transparent memory oversubscription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FD56A-898B-4850-B86A-C8A5F7E1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2EFA9-E985-4ACA-B3C8-4FB0F7BC177A}"/>
              </a:ext>
            </a:extLst>
          </p:cNvPr>
          <p:cNvSpPr txBox="1"/>
          <p:nvPr/>
        </p:nvSpPr>
        <p:spPr>
          <a:xfrm>
            <a:off x="445771" y="2893406"/>
            <a:ext cx="114699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32GB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NPU card was able to train a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52B LLM model,</a:t>
            </a:r>
          </a:p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&lt;10 LoC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changes in the AI framework,</a:t>
            </a:r>
          </a:p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oversubscribing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1TB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DDR, 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 GMEM.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爆炸形: 14 pt  33">
            <a:extLst>
              <a:ext uri="{FF2B5EF4-FFF2-40B4-BE49-F238E27FC236}">
                <a16:creationId xmlns:a16="http://schemas.microsoft.com/office/drawing/2014/main" id="{055933E9-2DD6-425B-9C05-5F4B5DD6CAC7}"/>
              </a:ext>
            </a:extLst>
          </p:cNvPr>
          <p:cNvSpPr/>
          <p:nvPr/>
        </p:nvSpPr>
        <p:spPr>
          <a:xfrm rot="615491">
            <a:off x="1756131" y="598934"/>
            <a:ext cx="10057119" cy="4899593"/>
          </a:xfrm>
          <a:prstGeom prst="irregularSeal2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7E8529-FDBA-4B01-A3A3-F2768733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45" y="-8115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golden age of accelerators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7CA74A-7EE3-4D92-8C49-F1F726C6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45" y="5985053"/>
            <a:ext cx="1326283" cy="7460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E2D8DF-8E78-47AF-A7E1-6D4D99D11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08" y="5860365"/>
            <a:ext cx="1723226" cy="8198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8B0736-F140-4012-BC1E-521CC0AE4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19" y="5990633"/>
            <a:ext cx="1692468" cy="7404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1BDE61-AEB2-46BD-8EB2-FCCA81FE5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20" y="5961101"/>
            <a:ext cx="1807848" cy="7875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01F3BE-4DFA-4060-8B19-69D48753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79" y="5981773"/>
            <a:ext cx="1325490" cy="7462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0E4BD0-AD51-4EC9-AA72-3478F8E68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88" y="1345520"/>
            <a:ext cx="2328547" cy="13083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9B6089B-017D-4765-B3DE-16B18E454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4" y="2931493"/>
            <a:ext cx="2004034" cy="12814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48DB142-1444-4196-A2B7-6AF202C31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38" y="1063540"/>
            <a:ext cx="1582883" cy="178197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CFB4048-D6A8-4D46-9A6E-06C69C6901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46" y="3011639"/>
            <a:ext cx="2178602" cy="1225827"/>
          </a:xfrm>
          <a:prstGeom prst="rect">
            <a:avLst/>
          </a:prstGeom>
        </p:spPr>
      </p:pic>
      <p:sp>
        <p:nvSpPr>
          <p:cNvPr id="35" name="箭头: 上 34">
            <a:extLst>
              <a:ext uri="{FF2B5EF4-FFF2-40B4-BE49-F238E27FC236}">
                <a16:creationId xmlns:a16="http://schemas.microsoft.com/office/drawing/2014/main" id="{AB21D052-6C45-449A-AF9A-8FBAB85C0EE0}"/>
              </a:ext>
            </a:extLst>
          </p:cNvPr>
          <p:cNvSpPr/>
          <p:nvPr/>
        </p:nvSpPr>
        <p:spPr>
          <a:xfrm>
            <a:off x="6043136" y="4741673"/>
            <a:ext cx="583499" cy="651701"/>
          </a:xfrm>
          <a:prstGeom prst="upArrow">
            <a:avLst>
              <a:gd name="adj1" fmla="val 22107"/>
              <a:gd name="adj2" fmla="val 47077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FE3119-36CE-410B-BDBD-24159CD059E0}"/>
              </a:ext>
            </a:extLst>
          </p:cNvPr>
          <p:cNvSpPr/>
          <p:nvPr/>
        </p:nvSpPr>
        <p:spPr>
          <a:xfrm>
            <a:off x="2568620" y="5339217"/>
            <a:ext cx="7619036" cy="19240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258A51-16F4-4F9E-8AFA-26AD3AB40481}"/>
              </a:ext>
            </a:extLst>
          </p:cNvPr>
          <p:cNvSpPr/>
          <p:nvPr/>
        </p:nvSpPr>
        <p:spPr>
          <a:xfrm rot="5400000">
            <a:off x="2359556" y="5548283"/>
            <a:ext cx="604884" cy="18675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E17E5F-E45E-4F34-A138-58EA0E1446C2}"/>
              </a:ext>
            </a:extLst>
          </p:cNvPr>
          <p:cNvSpPr/>
          <p:nvPr/>
        </p:nvSpPr>
        <p:spPr>
          <a:xfrm rot="5400000">
            <a:off x="4094866" y="5548283"/>
            <a:ext cx="604885" cy="18675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1A93009-3312-4C5D-A758-67735171CE51}"/>
              </a:ext>
            </a:extLst>
          </p:cNvPr>
          <p:cNvSpPr/>
          <p:nvPr/>
        </p:nvSpPr>
        <p:spPr>
          <a:xfrm rot="5400000">
            <a:off x="5871830" y="5385337"/>
            <a:ext cx="930778" cy="18675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6753B78-C098-47EF-9D70-F23DE4A7B2BD}"/>
              </a:ext>
            </a:extLst>
          </p:cNvPr>
          <p:cNvSpPr/>
          <p:nvPr/>
        </p:nvSpPr>
        <p:spPr>
          <a:xfrm rot="5400000">
            <a:off x="7844027" y="5548283"/>
            <a:ext cx="604885" cy="18675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0784DA-7BFC-4CE3-B940-23FFEF727651}"/>
              </a:ext>
            </a:extLst>
          </p:cNvPr>
          <p:cNvSpPr/>
          <p:nvPr/>
        </p:nvSpPr>
        <p:spPr>
          <a:xfrm rot="5400000">
            <a:off x="9783938" y="5565281"/>
            <a:ext cx="604885" cy="186755"/>
          </a:xfrm>
          <a:prstGeom prst="rect">
            <a:avLst/>
          </a:prstGeom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7D62E1-92F0-4FC7-8720-A946C35C460C}"/>
              </a:ext>
            </a:extLst>
          </p:cNvPr>
          <p:cNvSpPr txBox="1"/>
          <p:nvPr/>
        </p:nvSpPr>
        <p:spPr>
          <a:xfrm>
            <a:off x="7857749" y="4857960"/>
            <a:ext cx="385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 Accelerators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35C4901-3897-46C8-928D-0392573E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0527D824-E51A-81C3-5121-3EBFDB04810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6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0959F-24B2-473D-98CE-C1FBEB20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38614"/>
            <a:ext cx="10515600" cy="1014331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future work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C214F-B662-455C-BE8C-EBD273E4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21" y="1585353"/>
            <a:ext cx="10177358" cy="495355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GMEM solves the wild growth of memory service code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Accelerator memory management – now Linux MM simply works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“Malloc” code in AI-platform – now any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/je/whatever malloc works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core of AI-infrastructure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Enhanced programmability: unified virtual address space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Faster malloc &amp; Higher HBM util.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Alleviate OOM/Memory fragmentation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Transparent memory oversubscription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User-guided memory hints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75BDA-7951-49D1-AA65-057B8629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CF18D916-DCD7-D115-16F1-347840BC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AD201-9779-4DA4-878F-5E693186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5" y="6864"/>
            <a:ext cx="10515600" cy="891497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Roadmap of open-sourcing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29CBA-A03A-4D74-8DF4-29EA8E2B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79" y="1334920"/>
            <a:ext cx="10515600" cy="5126574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Call for contribution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Accelerator driver developers</a:t>
            </a:r>
          </a:p>
          <a:p>
            <a:pPr lvl="1"/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Availability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Currently: preliminary code available </a:t>
            </a:r>
          </a:p>
          <a:p>
            <a:pPr lvl="1"/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openEuler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23.09 (2023-Oct) – source code + documentation</a:t>
            </a:r>
          </a:p>
          <a:p>
            <a:pPr lvl="1"/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openEuler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24.03 LTS (2024-Mar) – better extended</a:t>
            </a:r>
          </a:p>
          <a:p>
            <a:pPr lvl="1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Please subscribe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openEuler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SIG-compute: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dev@openEuler.org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SIG-kernel: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kernel@openEuler.org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083A9-807D-4342-9D5A-29DE54CB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D369952C-8804-12C1-377D-C22C9F309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8704215" y="58838"/>
            <a:ext cx="3487785" cy="1139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C2FC3D-8EFF-CA9E-63D4-F057D7EF1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67" y="1099678"/>
            <a:ext cx="2573833" cy="25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1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4C60-18E4-B0FA-9042-F29008A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3F58C04-CD43-AF31-F1B0-BD68804C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73" y="4495274"/>
            <a:ext cx="11306289" cy="84023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heart of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openEuler's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OS for AI</a:t>
            </a:r>
            <a:endParaRPr lang="zh-CN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9F97-C627-F0C2-A6E9-707AEB290544}"/>
              </a:ext>
            </a:extLst>
          </p:cNvPr>
          <p:cNvSpPr txBox="1"/>
          <p:nvPr/>
        </p:nvSpPr>
        <p:spPr>
          <a:xfrm>
            <a:off x="193473" y="191022"/>
            <a:ext cx="708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GMEM: history and future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B3D9ED-6FB2-E230-A670-5795A084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75742"/>
            <a:ext cx="1828800" cy="2072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18C981-C44D-2F11-2F4A-580D2F35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54" y="575742"/>
            <a:ext cx="2072640" cy="2072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FD5B41-0EB1-2731-034C-559360464399}"/>
              </a:ext>
            </a:extLst>
          </p:cNvPr>
          <p:cNvSpPr txBox="1"/>
          <p:nvPr/>
        </p:nvSpPr>
        <p:spPr>
          <a:xfrm>
            <a:off x="511338" y="1113799"/>
            <a:ext cx="99100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Originated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my PhD study at Rice Univ,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inspired by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a. Micro-arch opportunities;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b. OS design principles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Academic literature available:</a:t>
            </a:r>
          </a:p>
          <a:p>
            <a:r>
              <a:rPr lang="en-US" altLang="zh-CN" b="1"/>
              <a:t>    GMEM</a:t>
            </a:r>
            <a:r>
              <a:rPr lang="en-US" altLang="zh-CN" b="1" dirty="0"/>
              <a:t>: Generalized Memory Management for Peripheral Devices (</a:t>
            </a:r>
            <a:r>
              <a:rPr lang="en-US" altLang="zh-CN" dirty="0">
                <a:hlinkClick r:id="rId5"/>
              </a:rPr>
              <a:t>arXiv:2310.12554</a:t>
            </a:r>
            <a:r>
              <a:rPr lang="en-US" altLang="zh-CN" dirty="0"/>
              <a:t> [</a:t>
            </a:r>
            <a:r>
              <a:rPr lang="en-US" altLang="zh-CN" dirty="0" err="1"/>
              <a:t>cs.OS</a:t>
            </a:r>
            <a:r>
              <a:rPr lang="en-US" altLang="zh-CN" dirty="0"/>
              <a:t>])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9ADF5-BCD1-45DF-7598-DD48205C8574}"/>
              </a:ext>
            </a:extLst>
          </p:cNvPr>
          <p:cNvSpPr txBox="1"/>
          <p:nvPr/>
        </p:nvSpPr>
        <p:spPr>
          <a:xfrm>
            <a:off x="7637313" y="279782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Prof. Scott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Rixner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051EE-6831-64BC-E158-BB23AEE13816}"/>
              </a:ext>
            </a:extLst>
          </p:cNvPr>
          <p:cNvSpPr txBox="1"/>
          <p:nvPr/>
        </p:nvSpPr>
        <p:spPr>
          <a:xfrm>
            <a:off x="9776231" y="2807155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Prof. Alan L. Cox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46728-EC2C-4EA3-FC0E-D20D4711065A}"/>
              </a:ext>
            </a:extLst>
          </p:cNvPr>
          <p:cNvSpPr txBox="1"/>
          <p:nvPr/>
        </p:nvSpPr>
        <p:spPr>
          <a:xfrm>
            <a:off x="511338" y="5615094"/>
            <a:ext cx="1016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Linux-based version soon available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openEuler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23.09 in early Oct, 2023</a:t>
            </a:r>
          </a:p>
        </p:txBody>
      </p:sp>
      <p:pic>
        <p:nvPicPr>
          <p:cNvPr id="22" name="图片 12">
            <a:extLst>
              <a:ext uri="{FF2B5EF4-FFF2-40B4-BE49-F238E27FC236}">
                <a16:creationId xmlns:a16="http://schemas.microsoft.com/office/drawing/2014/main" id="{16D5CDCD-0003-4623-BB1E-4935C9DCA9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19" r="17296" b="29456"/>
          <a:stretch/>
        </p:blipFill>
        <p:spPr>
          <a:xfrm>
            <a:off x="9776230" y="4582912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49B6D8-B4F6-6C69-D079-882082BF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38309-D7CF-AAA0-778C-902E8D7D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387BF5-003F-0829-2461-CCC9E6D0DD51}"/>
              </a:ext>
            </a:extLst>
          </p:cNvPr>
          <p:cNvSpPr txBox="1">
            <a:spLocks/>
          </p:cNvSpPr>
          <p:nvPr/>
        </p:nvSpPr>
        <p:spPr>
          <a:xfrm>
            <a:off x="286126" y="9149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Memory is the core of AI Infra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D1E1C85-65A2-25BB-FC7A-DF63154CCB2A}"/>
              </a:ext>
            </a:extLst>
          </p:cNvPr>
          <p:cNvSpPr txBox="1">
            <a:spLocks/>
          </p:cNvSpPr>
          <p:nvPr/>
        </p:nvSpPr>
        <p:spPr>
          <a:xfrm>
            <a:off x="672582" y="1370019"/>
            <a:ext cx="8249930" cy="2336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AI/heterogeneous applications require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CPU coordination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Large memory capacity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Fast memory allocation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High memory utilization</a:t>
            </a:r>
          </a:p>
          <a:p>
            <a:pPr lvl="1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14800F4-959F-9DE2-55C4-30A3D71C141A}"/>
              </a:ext>
            </a:extLst>
          </p:cNvPr>
          <p:cNvSpPr txBox="1">
            <a:spLocks/>
          </p:cNvSpPr>
          <p:nvPr/>
        </p:nvSpPr>
        <p:spPr>
          <a:xfrm>
            <a:off x="1116334" y="4319955"/>
            <a:ext cx="11075666" cy="2200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However, the reality...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Poor programmability : CPU buffer? GPU buffer?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OOM (Out-of-memory) : small HBM capacity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Slow “malloc/free” : not reinvented well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Memory Fragmentation : failed to malloc 500MB with 10GB free HBM!</a:t>
            </a:r>
          </a:p>
          <a:p>
            <a:pPr lvl="1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箭头: 右 15">
            <a:extLst>
              <a:ext uri="{FF2B5EF4-FFF2-40B4-BE49-F238E27FC236}">
                <a16:creationId xmlns:a16="http://schemas.microsoft.com/office/drawing/2014/main" id="{E63F1BE7-A447-CDBF-BE1F-9E61D5D5F230}"/>
              </a:ext>
            </a:extLst>
          </p:cNvPr>
          <p:cNvSpPr/>
          <p:nvPr/>
        </p:nvSpPr>
        <p:spPr>
          <a:xfrm>
            <a:off x="286126" y="4853872"/>
            <a:ext cx="772912" cy="479589"/>
          </a:xfrm>
          <a:prstGeom prst="rightArrow">
            <a:avLst/>
          </a:prstGeom>
          <a:solidFill>
            <a:srgbClr val="012FA7"/>
          </a:solidFill>
          <a:ln>
            <a:solidFill>
              <a:srgbClr val="01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18">
            <a:extLst>
              <a:ext uri="{FF2B5EF4-FFF2-40B4-BE49-F238E27FC236}">
                <a16:creationId xmlns:a16="http://schemas.microsoft.com/office/drawing/2014/main" id="{1817689B-CD90-C15E-71A9-79E4E8E59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13" y="4799544"/>
            <a:ext cx="1067834" cy="1067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768A7-E40E-95B9-305E-DC30D5311E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0" t="17011" r="22736" b="10973"/>
          <a:stretch/>
        </p:blipFill>
        <p:spPr>
          <a:xfrm>
            <a:off x="7957087" y="990622"/>
            <a:ext cx="2331223" cy="3406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521335-74EC-F0C5-4121-1FD1EABE3124}"/>
              </a:ext>
            </a:extLst>
          </p:cNvPr>
          <p:cNvSpPr txBox="1"/>
          <p:nvPr/>
        </p:nvSpPr>
        <p:spPr>
          <a:xfrm>
            <a:off x="10459332" y="2324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4TB/s &amp; 96GB</a:t>
            </a:r>
          </a:p>
        </p:txBody>
      </p:sp>
    </p:spTree>
    <p:extLst>
      <p:ext uri="{BB962C8B-B14F-4D97-AF65-F5344CB8AC3E}">
        <p14:creationId xmlns:p14="http://schemas.microsoft.com/office/powerpoint/2010/main" val="42437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E8529-FDBA-4B01-A3A3-F2768733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19" y="76242"/>
            <a:ext cx="10515600" cy="8802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cost of reinventing “malloc”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DCCDBB-7FD0-4DB8-BF01-9E8671A4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35429"/>
              </p:ext>
            </p:extLst>
          </p:nvPr>
        </p:nvGraphicFramePr>
        <p:xfrm>
          <a:off x="838200" y="3978592"/>
          <a:ext cx="7969303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7856">
                  <a:extLst>
                    <a:ext uri="{9D8B030D-6E8A-4147-A177-3AD203B41FA5}">
                      <a16:colId xmlns:a16="http://schemas.microsoft.com/office/drawing/2014/main" val="3992192906"/>
                    </a:ext>
                  </a:extLst>
                </a:gridCol>
                <a:gridCol w="2237856">
                  <a:extLst>
                    <a:ext uri="{9D8B030D-6E8A-4147-A177-3AD203B41FA5}">
                      <a16:colId xmlns:a16="http://schemas.microsoft.com/office/drawing/2014/main" val="1644220418"/>
                    </a:ext>
                  </a:extLst>
                </a:gridCol>
                <a:gridCol w="2237856">
                  <a:extLst>
                    <a:ext uri="{9D8B030D-6E8A-4147-A177-3AD203B41FA5}">
                      <a16:colId xmlns:a16="http://schemas.microsoft.com/office/drawing/2014/main" val="4213159534"/>
                    </a:ext>
                  </a:extLst>
                </a:gridCol>
                <a:gridCol w="1255735">
                  <a:extLst>
                    <a:ext uri="{9D8B030D-6E8A-4147-A177-3AD203B41FA5}">
                      <a16:colId xmlns:a16="http://schemas.microsoft.com/office/drawing/2014/main" val="1798165243"/>
                    </a:ext>
                  </a:extLst>
                </a:gridCol>
              </a:tblGrid>
              <a:tr h="109458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 “Malloc” (#LoC)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User-level “malloc”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User-level swapping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41972"/>
                  </a:ext>
                </a:extLst>
              </a:tr>
              <a:tr h="436078"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PyTorch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3,650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2,509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79311"/>
                  </a:ext>
                </a:extLst>
              </a:tr>
              <a:tr h="436078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2,228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1,557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~4K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518668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2DD91531-E453-4A51-A213-83E1C16B9A93}"/>
              </a:ext>
            </a:extLst>
          </p:cNvPr>
          <p:cNvSpPr/>
          <p:nvPr/>
        </p:nvSpPr>
        <p:spPr>
          <a:xfrm>
            <a:off x="470338" y="2346966"/>
            <a:ext cx="2454318" cy="88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/je/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ptmalloc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88777B-B861-4D7D-AA58-3185ECA93E57}"/>
              </a:ext>
            </a:extLst>
          </p:cNvPr>
          <p:cNvSpPr/>
          <p:nvPr/>
        </p:nvSpPr>
        <p:spPr>
          <a:xfrm>
            <a:off x="3764854" y="2346966"/>
            <a:ext cx="2454318" cy="88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framework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8749066-B835-4427-B905-9A462EDE4C72}"/>
              </a:ext>
            </a:extLst>
          </p:cNvPr>
          <p:cNvSpPr/>
          <p:nvPr/>
        </p:nvSpPr>
        <p:spPr>
          <a:xfrm>
            <a:off x="470338" y="1425446"/>
            <a:ext cx="2454318" cy="634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Apps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01DD96-5E07-43FA-85C2-529BA817A1F6}"/>
              </a:ext>
            </a:extLst>
          </p:cNvPr>
          <p:cNvSpPr/>
          <p:nvPr/>
        </p:nvSpPr>
        <p:spPr>
          <a:xfrm>
            <a:off x="3764854" y="1425446"/>
            <a:ext cx="2454318" cy="6348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Apps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5610-097A-4D6A-8C9E-3A4B23A3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A1CABCD-42AE-4A6F-A892-9943AC529D24}"/>
              </a:ext>
            </a:extLst>
          </p:cNvPr>
          <p:cNvSpPr/>
          <p:nvPr/>
        </p:nvSpPr>
        <p:spPr>
          <a:xfrm>
            <a:off x="3073058" y="2060339"/>
            <a:ext cx="613612" cy="437161"/>
          </a:xfrm>
          <a:prstGeom prst="rightArrow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017BF3-7D22-48F3-961D-7502E871E41A}"/>
              </a:ext>
            </a:extLst>
          </p:cNvPr>
          <p:cNvSpPr txBox="1"/>
          <p:nvPr/>
        </p:nvSpPr>
        <p:spPr>
          <a:xfrm>
            <a:off x="6974755" y="1656706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 they work well?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2D847-F23F-4869-9EB8-5A7F195631C6}"/>
              </a:ext>
            </a:extLst>
          </p:cNvPr>
          <p:cNvSpPr txBox="1"/>
          <p:nvPr/>
        </p:nvSpPr>
        <p:spPr>
          <a:xfrm>
            <a:off x="6974755" y="2168523"/>
            <a:ext cx="4823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Latency comparison (small sizes):</a:t>
            </a:r>
          </a:p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jemalloc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1000ns vs. 300ns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7161F2-C706-4095-9411-E41247F83083}"/>
              </a:ext>
            </a:extLst>
          </p:cNvPr>
          <p:cNvSpPr txBox="1"/>
          <p:nvPr/>
        </p:nvSpPr>
        <p:spPr>
          <a:xfrm rot="20509824">
            <a:off x="9269333" y="2900039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slower!</a:t>
            </a:r>
            <a:endParaRPr lang="zh-C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0E404FAE-8EB9-1DA8-DA62-F98D5972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E8529-FDBA-4B01-A3A3-F2768733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77" y="-137360"/>
            <a:ext cx="11609896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cost of reinventing mm subsystem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F97834-7A4C-4CB9-BD7D-8FBC9819E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54153"/>
              </p:ext>
            </p:extLst>
          </p:nvPr>
        </p:nvGraphicFramePr>
        <p:xfrm>
          <a:off x="619558" y="3826057"/>
          <a:ext cx="8004897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9375">
                  <a:extLst>
                    <a:ext uri="{9D8B030D-6E8A-4147-A177-3AD203B41FA5}">
                      <a16:colId xmlns:a16="http://schemas.microsoft.com/office/drawing/2014/main" val="3992192906"/>
                    </a:ext>
                  </a:extLst>
                </a:gridCol>
                <a:gridCol w="1760906">
                  <a:extLst>
                    <a:ext uri="{9D8B030D-6E8A-4147-A177-3AD203B41FA5}">
                      <a16:colId xmlns:a16="http://schemas.microsoft.com/office/drawing/2014/main" val="1644220418"/>
                    </a:ext>
                  </a:extLst>
                </a:gridCol>
                <a:gridCol w="2042931">
                  <a:extLst>
                    <a:ext uri="{9D8B030D-6E8A-4147-A177-3AD203B41FA5}">
                      <a16:colId xmlns:a16="http://schemas.microsoft.com/office/drawing/2014/main" val="4213159534"/>
                    </a:ext>
                  </a:extLst>
                </a:gridCol>
                <a:gridCol w="1741685">
                  <a:extLst>
                    <a:ext uri="{9D8B030D-6E8A-4147-A177-3AD203B41FA5}">
                      <a16:colId xmlns:a16="http://schemas.microsoft.com/office/drawing/2014/main" val="1798165243"/>
                    </a:ext>
                  </a:extLst>
                </a:gridCol>
              </a:tblGrid>
              <a:tr h="55253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 MM</a:t>
                      </a:r>
                    </a:p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(#LoC)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 Device MM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Kernel-level Swapping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41972"/>
                  </a:ext>
                </a:extLst>
              </a:tr>
              <a:tr h="327194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~34K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~104K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79311"/>
                  </a:ext>
                </a:extLst>
              </a:tr>
              <a:tr h="327194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AMD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~14K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~14K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120575"/>
                  </a:ext>
                </a:extLst>
              </a:tr>
              <a:tr h="327194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Huawei Ascend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~30K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~30K</a:t>
                      </a:r>
                      <a:endParaRPr lang="zh-CN" alt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518668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BEA2157-EF1E-43C8-ACF2-1D037FBE2574}"/>
              </a:ext>
            </a:extLst>
          </p:cNvPr>
          <p:cNvSpPr/>
          <p:nvPr/>
        </p:nvSpPr>
        <p:spPr>
          <a:xfrm>
            <a:off x="5957919" y="1390519"/>
            <a:ext cx="2105527" cy="693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mmap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sbrk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madvise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A6053E-141E-4069-BC59-49DF980EC586}"/>
              </a:ext>
            </a:extLst>
          </p:cNvPr>
          <p:cNvSpPr/>
          <p:nvPr/>
        </p:nvSpPr>
        <p:spPr>
          <a:xfrm>
            <a:off x="5957919" y="2371093"/>
            <a:ext cx="2105527" cy="693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FAC10-348C-4F94-857F-2D82B90021B6}"/>
              </a:ext>
            </a:extLst>
          </p:cNvPr>
          <p:cNvSpPr/>
          <p:nvPr/>
        </p:nvSpPr>
        <p:spPr>
          <a:xfrm>
            <a:off x="8903645" y="1390519"/>
            <a:ext cx="2105527" cy="693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cudaMalloc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/...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B46610-C756-4AE8-AFBD-9813799BB686}"/>
              </a:ext>
            </a:extLst>
          </p:cNvPr>
          <p:cNvSpPr/>
          <p:nvPr/>
        </p:nvSpPr>
        <p:spPr>
          <a:xfrm>
            <a:off x="8903645" y="2371093"/>
            <a:ext cx="2105527" cy="693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driver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C85865D-8B42-435C-B6DA-58C9041778BB}"/>
              </a:ext>
            </a:extLst>
          </p:cNvPr>
          <p:cNvSpPr/>
          <p:nvPr/>
        </p:nvSpPr>
        <p:spPr>
          <a:xfrm>
            <a:off x="8176740" y="1951660"/>
            <a:ext cx="613611" cy="48520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18704F-740B-42DE-BB13-67FCA35C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C3942-D1F1-4C92-BB2D-EAC1F65134AA}"/>
              </a:ext>
            </a:extLst>
          </p:cNvPr>
          <p:cNvSpPr txBox="1"/>
          <p:nvPr/>
        </p:nvSpPr>
        <p:spPr>
          <a:xfrm>
            <a:off x="1015315" y="1901552"/>
            <a:ext cx="4102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Linux core mm:       80K LoC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FreeBSD core mm: 30K LoC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09843-EB2C-02DB-D14B-103C12E09BCC}"/>
              </a:ext>
            </a:extLst>
          </p:cNvPr>
          <p:cNvSpPr txBox="1"/>
          <p:nvPr/>
        </p:nvSpPr>
        <p:spPr>
          <a:xfrm>
            <a:off x="8790351" y="4148274"/>
            <a:ext cx="3567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Bugs?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System overhead?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 fragmentation?</a:t>
            </a: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5862F9C3-EBDC-A8AB-B6CA-AF094D97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24" grpId="0" animBg="1"/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527F-DDA5-4301-A75E-0C845C8C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10" y="217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Motivation of GMEM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8E5A1-B577-45DA-AD2A-4BC77E844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901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Stop people from further reinventing the wheel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more “malloc” for GPU, TPU, etc.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more mm systems for device drivers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Enhanced programmability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Unified virtual address space / User-guided memory advice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 memory oversubscription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Better memory service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Faster malloc/free speed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Higher memory utilization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3BB77-9A24-4101-929B-21EDF163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E946D740-1165-BA1A-1A89-34983BB6F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78593-EA48-44DF-95F6-4837843B7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458"/>
            <a:ext cx="10515600" cy="4351338"/>
          </a:xfrm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532A4B-D5C6-4448-9542-0E66815E66EA}"/>
              </a:ext>
            </a:extLst>
          </p:cNvPr>
          <p:cNvSpPr txBox="1"/>
          <p:nvPr/>
        </p:nvSpPr>
        <p:spPr>
          <a:xfrm>
            <a:off x="1567568" y="2233311"/>
            <a:ext cx="941796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MM subsystems are no different!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1. Virtual address allocation/deallocation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2. Physical address allocation/deallocation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3. VA-PA address mapping management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4. Physical data preparation (zero, copy, DMA)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F99881-FF44-4F6D-91B4-1A8DBB97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A2BFB4-5612-442E-8274-61BFE4F3B77B}"/>
              </a:ext>
            </a:extLst>
          </p:cNvPr>
          <p:cNvSpPr/>
          <p:nvPr/>
        </p:nvSpPr>
        <p:spPr>
          <a:xfrm>
            <a:off x="1971470" y="3853466"/>
            <a:ext cx="8652962" cy="995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E2F277-E388-41B7-BC25-EDEA136A29E0}"/>
              </a:ext>
            </a:extLst>
          </p:cNvPr>
          <p:cNvSpPr txBox="1"/>
          <p:nvPr/>
        </p:nvSpPr>
        <p:spPr>
          <a:xfrm>
            <a:off x="3258497" y="5387124"/>
            <a:ext cx="60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Invoke hardware-specific handling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338900FC-A05F-4056-8D46-D71469B69A3D}"/>
              </a:ext>
            </a:extLst>
          </p:cNvPr>
          <p:cNvSpPr/>
          <p:nvPr/>
        </p:nvSpPr>
        <p:spPr>
          <a:xfrm rot="17917353">
            <a:off x="2558470" y="4925414"/>
            <a:ext cx="615358" cy="674592"/>
          </a:xfrm>
          <a:prstGeom prst="downArrow">
            <a:avLst>
              <a:gd name="adj1" fmla="val 38940"/>
              <a:gd name="adj2" fmla="val 50000"/>
            </a:avLst>
          </a:prstGeom>
          <a:solidFill>
            <a:srgbClr val="012FA7"/>
          </a:solidFill>
          <a:ln>
            <a:solidFill>
              <a:srgbClr val="012FA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7378B65-00E3-7C76-F4FE-BCB4C3FDB70B}"/>
              </a:ext>
            </a:extLst>
          </p:cNvPr>
          <p:cNvSpPr txBox="1">
            <a:spLocks/>
          </p:cNvSpPr>
          <p:nvPr/>
        </p:nvSpPr>
        <p:spPr>
          <a:xfrm>
            <a:off x="405188" y="55768"/>
            <a:ext cx="11742725" cy="1306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Why can the OS manage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ANY* </a:t>
            </a:r>
          </a:p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accelerator’s memory?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12">
            <a:extLst>
              <a:ext uri="{FF2B5EF4-FFF2-40B4-BE49-F238E27FC236}">
                <a16:creationId xmlns:a16="http://schemas.microsoft.com/office/drawing/2014/main" id="{FAD8AF99-1EBC-F823-9244-D7B0E7D83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5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1" grpId="0" animBg="1"/>
      <p:bldP spid="28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70D0-4737-4AF0-8528-B33DAE14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4437"/>
            <a:ext cx="10515600" cy="965381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high-level view of GMEM design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6C9A5F4-B2F8-4853-9A53-3EA801A62B51}"/>
              </a:ext>
            </a:extLst>
          </p:cNvPr>
          <p:cNvSpPr txBox="1"/>
          <p:nvPr/>
        </p:nvSpPr>
        <p:spPr>
          <a:xfrm>
            <a:off x="644306" y="1164049"/>
            <a:ext cx="535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Only provide high-level APIs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Decouple low-level MMU handling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F99881-FF44-4F6D-91B4-1A8DBB97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69D5-89ED-41BB-A2ED-EACD028084C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74FEC6-D736-47D8-8E83-0FAB68FB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82" y="2456010"/>
            <a:ext cx="8306036" cy="4265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A5A07-AB10-482A-9A3B-77CAE305CE45}"/>
              </a:ext>
            </a:extLst>
          </p:cNvPr>
          <p:cNvSpPr txBox="1"/>
          <p:nvPr/>
        </p:nvSpPr>
        <p:spPr>
          <a:xfrm>
            <a:off x="6410360" y="1164049"/>
            <a:ext cx="5543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Require registering MMU functions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Coordinate multiple page tables within each address space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55F15B-DBBB-3041-6B51-1F136C2B1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19" r="17296" b="29456"/>
          <a:stretch/>
        </p:blipFill>
        <p:spPr>
          <a:xfrm>
            <a:off x="10112357" y="136525"/>
            <a:ext cx="2035557" cy="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18687</TotalTime>
  <Words>1027</Words>
  <Application>Microsoft Office PowerPoint</Application>
  <PresentationFormat>宽屏</PresentationFormat>
  <Paragraphs>256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宋体</vt:lpstr>
      <vt:lpstr>微软雅黑</vt:lpstr>
      <vt:lpstr>Arial</vt:lpstr>
      <vt:lpstr>Wingdings</vt:lpstr>
      <vt:lpstr>Office 主题​​</vt:lpstr>
      <vt:lpstr>1_Office 主题​​</vt:lpstr>
      <vt:lpstr>GMEM：面向领域加速器的通用内存管理</vt:lpstr>
      <vt:lpstr>The golden age of accelerators</vt:lpstr>
      <vt:lpstr>The heart of openEuler's OS for AI</vt:lpstr>
      <vt:lpstr>PowerPoint 演示文稿</vt:lpstr>
      <vt:lpstr>The cost of reinventing “malloc” </vt:lpstr>
      <vt:lpstr>The cost of reinventing mm subsystem</vt:lpstr>
      <vt:lpstr>Motivation of GMEM</vt:lpstr>
      <vt:lpstr>PowerPoint 演示文稿</vt:lpstr>
      <vt:lpstr>A high-level view of GMEM design</vt:lpstr>
      <vt:lpstr>Why not Linux HMM?</vt:lpstr>
      <vt:lpstr>Or just cache-coherent bus?</vt:lpstr>
      <vt:lpstr>GMEM implementation</vt:lpstr>
      <vt:lpstr>Key features of GMEM</vt:lpstr>
      <vt:lpstr>PowerPoint 演示文稿</vt:lpstr>
      <vt:lpstr>Programmability</vt:lpstr>
      <vt:lpstr>MM/Malloc basic performance</vt:lpstr>
      <vt:lpstr>OS code debloating</vt:lpstr>
      <vt:lpstr>Memory defragmentation</vt:lpstr>
      <vt:lpstr>Transparent memory oversubscription</vt:lpstr>
      <vt:lpstr>Conclusions &amp; future work</vt:lpstr>
      <vt:lpstr>Roadmap of open-sourcing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GMEM: Generalized Memory Management for Accelerators</dc:title>
  <dc:creator>zhuweixi</dc:creator>
  <cp:lastModifiedBy>zhuweixi</cp:lastModifiedBy>
  <cp:revision>542</cp:revision>
  <dcterms:created xsi:type="dcterms:W3CDTF">2023-08-16T07:29:20Z</dcterms:created>
  <dcterms:modified xsi:type="dcterms:W3CDTF">2023-10-23T09:18:24Z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1697423448</vt:lpwstr>
  </property>
  <property fmtid="{D5CDD505-2E9C-101B-9397-08002B2CF9AE}" pid="6" name="_2015_ms_pID_725343">
    <vt:lpwstr>(3)XK7eTsD6BOux11oKEOAt0AqXcQnQg4Mf9yLZKIAkK+gcR72TptlcOn2joCZ6NaysjRv8LZ3j
GEc0bhRu6pIvLXCWsr1rSNmwT0B/mMK2uoNA7oJKmBqTkqt2SRTFSBX6c4nTTuuRVHTz29K4
fUv/rfFFchs9GvH+VSVr8x3LkFVyg10jeNshMhpz3xUJRN1PeHXhRxDE0WwevQOjL8uU1sky
CrEynqAkcj9rD7yCDO</vt:lpwstr>
  </property>
  <property fmtid="{D5CDD505-2E9C-101B-9397-08002B2CF9AE}" pid="7" name="_2015_ms_pID_7253431">
    <vt:lpwstr>ai+/of9Slpjn7DCZi5LMMWov4UEDMGkRWKy6xFEGi4tVECnbZEU2SP
RJees89SG2UpOhTaBJvQPB6eFGeCgkVqgzbXPznhwIlkGmxmi9M8Sghk7lUihu76WpLrKDP+
R/xZmP2fv1lEVByF30b2FeKCp1OXZNxbtIhpKajjGltkRWEZ+OcQi/ouIy6GuphHRpSLm5g+
NWr3xynTp/c6OJ45irVni6/4rjz/bk+TfXxe</vt:lpwstr>
  </property>
  <property fmtid="{D5CDD505-2E9C-101B-9397-08002B2CF9AE}" pid="8" name="_2015_ms_pID_7253432">
    <vt:lpwstr>8A==</vt:lpwstr>
  </property>
</Properties>
</file>